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Starting from the “Scratch” 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Quick comparison: Blink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383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Comparison of a simple program that blinks a LED connected</a:t>
            </a:r>
            <a:r>
              <a:rPr lang="hr-HR" dirty="0" smtClean="0"/>
              <a:t> </a:t>
            </a:r>
            <a:r>
              <a:rPr lang="en-US" dirty="0" smtClean="0"/>
              <a:t>to pin 13 on </a:t>
            </a:r>
            <a:r>
              <a:rPr lang="en-US" dirty="0" err="1" smtClean="0"/>
              <a:t>Arduino</a:t>
            </a:r>
            <a:r>
              <a:rPr lang="en-US" dirty="0" smtClean="0"/>
              <a:t> and in S4A. We can appreciate the</a:t>
            </a:r>
            <a:r>
              <a:rPr lang="hr-HR" dirty="0" smtClean="0"/>
              <a:t> </a:t>
            </a:r>
            <a:r>
              <a:rPr lang="en-US" dirty="0" smtClean="0"/>
              <a:t>differences between the form and syntax of programming</a:t>
            </a:r>
            <a:r>
              <a:rPr lang="hr-HR" dirty="0" smtClean="0"/>
              <a:t> languages in both cases:</a:t>
            </a:r>
            <a:endParaRPr lang="hr-HR" dirty="0"/>
          </a:p>
        </p:txBody>
      </p:sp>
      <p:pic>
        <p:nvPicPr>
          <p:cNvPr id="6" name="Picture 5" descr="Screenshot_7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0" y="3886200"/>
            <a:ext cx="2553131" cy="2631931"/>
          </a:xfrm>
          <a:prstGeom prst="rect">
            <a:avLst/>
          </a:prstGeom>
        </p:spPr>
      </p:pic>
      <p:pic>
        <p:nvPicPr>
          <p:cNvPr id="7" name="Picture 6" descr="Screenshot_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24400" y="3810000"/>
            <a:ext cx="2374090" cy="278176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What is programming?	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Make an algorithm to do something in a specific language</a:t>
            </a:r>
            <a:r>
              <a:rPr lang="hr-HR" dirty="0" smtClean="0"/>
              <a:t> </a:t>
            </a:r>
            <a:r>
              <a:rPr lang="en-US" dirty="0" smtClean="0"/>
              <a:t>programming.</a:t>
            </a:r>
          </a:p>
          <a:p>
            <a:pPr lvl="1"/>
            <a:r>
              <a:rPr lang="en-US" dirty="0" smtClean="0"/>
              <a:t>Algorithm: a procedure or formula for solving a problem.</a:t>
            </a:r>
          </a:p>
          <a:p>
            <a:pPr lvl="1"/>
            <a:r>
              <a:rPr lang="en-US" dirty="0" smtClean="0"/>
              <a:t>Programming language: artificial language designed </a:t>
            </a:r>
            <a:r>
              <a:rPr lang="en-US" dirty="0" err="1" smtClean="0"/>
              <a:t>tocommunicate</a:t>
            </a:r>
            <a:r>
              <a:rPr lang="en-US" dirty="0" smtClean="0"/>
              <a:t> instructions to a machine.</a:t>
            </a:r>
          </a:p>
          <a:p>
            <a:r>
              <a:rPr lang="en-US" dirty="0" smtClean="0"/>
              <a:t>It also involves the process of designing, writing, testing,</a:t>
            </a:r>
            <a:r>
              <a:rPr lang="hr-HR" dirty="0" smtClean="0"/>
              <a:t> </a:t>
            </a:r>
            <a:r>
              <a:rPr lang="en-US" dirty="0" smtClean="0"/>
              <a:t>debugging, and maintaining the source code of a computer</a:t>
            </a:r>
            <a:r>
              <a:rPr lang="hr-HR" dirty="0" smtClean="0"/>
              <a:t> </a:t>
            </a:r>
            <a:r>
              <a:rPr lang="en-US" dirty="0" smtClean="0"/>
              <a:t>program.</a:t>
            </a:r>
            <a:endParaRPr lang="hr-H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What is Arduino?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It's an open source electronics prototyping platform:</a:t>
            </a:r>
          </a:p>
          <a:p>
            <a:pPr lvl="1"/>
            <a:r>
              <a:rPr lang="en-US" dirty="0" smtClean="0"/>
              <a:t>Open source: resources that can be used, redistributed or</a:t>
            </a:r>
            <a:r>
              <a:rPr lang="hr-HR" dirty="0" smtClean="0"/>
              <a:t> </a:t>
            </a:r>
            <a:r>
              <a:rPr lang="en-US" dirty="0" smtClean="0"/>
              <a:t>rewritten free of charge, often software or hardware.</a:t>
            </a:r>
          </a:p>
          <a:p>
            <a:pPr lvl="1"/>
            <a:r>
              <a:rPr lang="en-US" dirty="0" smtClean="0"/>
              <a:t> Electronics: technology which makes use of the controlled motion</a:t>
            </a:r>
            <a:r>
              <a:rPr lang="hr-HR" dirty="0" smtClean="0"/>
              <a:t> </a:t>
            </a:r>
            <a:r>
              <a:rPr lang="en-US" dirty="0" smtClean="0"/>
              <a:t>of electrons through different media.</a:t>
            </a:r>
          </a:p>
          <a:p>
            <a:pPr lvl="1"/>
            <a:r>
              <a:rPr lang="en-US" dirty="0" smtClean="0"/>
              <a:t>Prototyping: an original form that can serve as a basis or</a:t>
            </a:r>
            <a:r>
              <a:rPr lang="hr-HR" dirty="0" smtClean="0"/>
              <a:t> standard for other things.</a:t>
            </a:r>
          </a:p>
          <a:p>
            <a:pPr lvl="1"/>
            <a:r>
              <a:rPr lang="en-US" dirty="0" smtClean="0"/>
              <a:t> Platform: hardware architecture with software framework on which</a:t>
            </a:r>
            <a:r>
              <a:rPr lang="hr-HR" dirty="0" smtClean="0"/>
              <a:t> other software can run.</a:t>
            </a:r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Arduino</a:t>
            </a:r>
            <a:r>
              <a:rPr lang="en-US" dirty="0" smtClean="0"/>
              <a:t> board is like a small computer that can be</a:t>
            </a:r>
            <a:r>
              <a:rPr lang="hr-HR" dirty="0" smtClean="0"/>
              <a:t> </a:t>
            </a:r>
            <a:r>
              <a:rPr lang="en-US" dirty="0" smtClean="0"/>
              <a:t>programmed as many times as needed.</a:t>
            </a:r>
          </a:p>
          <a:p>
            <a:r>
              <a:rPr lang="en-US" dirty="0" smtClean="0"/>
              <a:t>As a computer, it provides I/O interaction, through digital (</a:t>
            </a:r>
            <a:r>
              <a:rPr lang="en-US" dirty="0" err="1" smtClean="0"/>
              <a:t>inputand</a:t>
            </a:r>
            <a:r>
              <a:rPr lang="en-US" dirty="0" smtClean="0"/>
              <a:t> output) and analog input pins.</a:t>
            </a:r>
          </a:p>
          <a:p>
            <a:pPr lvl="1"/>
            <a:r>
              <a:rPr lang="en-US" b="1" dirty="0" smtClean="0"/>
              <a:t> </a:t>
            </a:r>
            <a:r>
              <a:rPr lang="en-US" dirty="0" smtClean="0"/>
              <a:t>Digital: discrete and </a:t>
            </a:r>
            <a:r>
              <a:rPr lang="en-US" dirty="0" err="1" smtClean="0"/>
              <a:t>finit</a:t>
            </a:r>
            <a:r>
              <a:rPr lang="en-US" dirty="0" smtClean="0"/>
              <a:t>, described in two states: 1/0, ON/OFF.</a:t>
            </a:r>
          </a:p>
          <a:p>
            <a:pPr lvl="1"/>
            <a:r>
              <a:rPr lang="en-US" dirty="0" smtClean="0"/>
              <a:t> Analog: continuous, can have infinite number of values.</a:t>
            </a:r>
          </a:p>
          <a:p>
            <a:r>
              <a:rPr lang="en-US" dirty="0" smtClean="0"/>
              <a:t>The sketch made with the </a:t>
            </a:r>
            <a:r>
              <a:rPr lang="en-US" dirty="0" err="1" smtClean="0"/>
              <a:t>Arduino</a:t>
            </a:r>
            <a:r>
              <a:rPr lang="en-US" dirty="0" smtClean="0"/>
              <a:t> IDE is loaded to the board</a:t>
            </a:r>
            <a:r>
              <a:rPr lang="hr-HR" dirty="0" smtClean="0"/>
              <a:t> </a:t>
            </a:r>
            <a:r>
              <a:rPr lang="en-US" dirty="0" smtClean="0"/>
              <a:t>and stored in the microcontroller.</a:t>
            </a:r>
            <a:endParaRPr lang="hr-H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Breakdown of a Arduino(Uno) board</a:t>
            </a:r>
            <a:endParaRPr lang="hr-HR" dirty="0"/>
          </a:p>
        </p:txBody>
      </p:sp>
      <p:pic>
        <p:nvPicPr>
          <p:cNvPr id="6" name="Content Placeholder 5" descr="042014_1355_ArduinoGett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00571" y="1896514"/>
            <a:ext cx="5942858" cy="3933334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What is Scratch?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33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It's an open source and educational software focused mainly for</a:t>
            </a:r>
            <a:r>
              <a:rPr lang="hr-HR" dirty="0" smtClean="0"/>
              <a:t> </a:t>
            </a:r>
            <a:r>
              <a:rPr lang="en-US" dirty="0" smtClean="0"/>
              <a:t>children, designed by the Lifelong Kindergarten group at MIT,</a:t>
            </a:r>
            <a:r>
              <a:rPr lang="hr-HR" dirty="0" smtClean="0"/>
              <a:t> </a:t>
            </a:r>
            <a:r>
              <a:rPr lang="en-US" dirty="0" smtClean="0"/>
              <a:t>and implemented in Smalltalk (Squeak).</a:t>
            </a:r>
          </a:p>
          <a:p>
            <a:r>
              <a:rPr lang="en-US" dirty="0" smtClean="0"/>
              <a:t>The programming instructions are pieces that have to be stick</a:t>
            </a:r>
            <a:r>
              <a:rPr lang="hr-HR" dirty="0" smtClean="0"/>
              <a:t> to </a:t>
            </a:r>
            <a:r>
              <a:rPr lang="en-US" dirty="0" smtClean="0"/>
              <a:t>each other in an order to form blocks and make a coherent</a:t>
            </a:r>
            <a:r>
              <a:rPr lang="hr-HR" dirty="0" smtClean="0"/>
              <a:t> </a:t>
            </a:r>
            <a:r>
              <a:rPr lang="en-US" dirty="0" smtClean="0"/>
              <a:t>program, just like a puzzle.</a:t>
            </a:r>
            <a:endParaRPr lang="hr-HR" dirty="0"/>
          </a:p>
        </p:txBody>
      </p:sp>
      <p:pic>
        <p:nvPicPr>
          <p:cNvPr id="6" name="Picture 5" descr="scratch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57600" y="5181600"/>
            <a:ext cx="5365750" cy="154533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What is S4A?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Scratch for </a:t>
            </a:r>
            <a:r>
              <a:rPr lang="en-US" dirty="0" err="1" smtClean="0"/>
              <a:t>Arduino</a:t>
            </a:r>
            <a:r>
              <a:rPr lang="en-US" dirty="0" smtClean="0"/>
              <a:t> (S4A) is a modified version of Scratch</a:t>
            </a:r>
            <a:r>
              <a:rPr lang="hr-HR" dirty="0" smtClean="0"/>
              <a:t> </a:t>
            </a:r>
            <a:r>
              <a:rPr lang="en-US" dirty="0" smtClean="0"/>
              <a:t>ready for communication with </a:t>
            </a:r>
            <a:r>
              <a:rPr lang="en-US" dirty="0" err="1" smtClean="0"/>
              <a:t>Arduino</a:t>
            </a:r>
            <a:r>
              <a:rPr lang="en-US" dirty="0" smtClean="0"/>
              <a:t> boards.</a:t>
            </a:r>
          </a:p>
          <a:p>
            <a:r>
              <a:rPr lang="en-US" dirty="0" smtClean="0"/>
              <a:t>An </a:t>
            </a:r>
            <a:r>
              <a:rPr lang="en-US" dirty="0" err="1" smtClean="0"/>
              <a:t>Arduino</a:t>
            </a:r>
            <a:r>
              <a:rPr lang="en-US" dirty="0" smtClean="0"/>
              <a:t> sketch (S4AFirmware) has to be loaded to the</a:t>
            </a:r>
            <a:r>
              <a:rPr lang="hr-HR" dirty="0" smtClean="0"/>
              <a:t> </a:t>
            </a:r>
            <a:r>
              <a:rPr lang="en-US" dirty="0" smtClean="0"/>
              <a:t>board to work properly with S4A.</a:t>
            </a:r>
            <a:endParaRPr lang="hr-H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Pin mapping in S4A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Digital read: digital pins 2 and 3.</a:t>
            </a:r>
          </a:p>
          <a:p>
            <a:r>
              <a:rPr lang="en-US" dirty="0" smtClean="0"/>
              <a:t>Digital write: digital pins 10, 11 and 13.</a:t>
            </a:r>
          </a:p>
          <a:p>
            <a:r>
              <a:rPr lang="hr-HR" dirty="0" smtClean="0"/>
              <a:t>Analog read: analog pins 0-5.</a:t>
            </a:r>
          </a:p>
          <a:p>
            <a:r>
              <a:rPr lang="en-US" dirty="0" smtClean="0"/>
              <a:t>Analog write: digital pins 5, 6 and 9.</a:t>
            </a:r>
          </a:p>
          <a:p>
            <a:r>
              <a:rPr lang="hr-HR" dirty="0" smtClean="0"/>
              <a:t>Servo control:</a:t>
            </a:r>
          </a:p>
          <a:p>
            <a:pPr lvl="1"/>
            <a:r>
              <a:rPr lang="hr-HR" dirty="0" smtClean="0"/>
              <a:t>digital pins 4, 7 (continuous rotation).</a:t>
            </a:r>
          </a:p>
          <a:p>
            <a:pPr lvl="1"/>
            <a:r>
              <a:rPr lang="hr-HR" dirty="0" smtClean="0"/>
              <a:t>8 and 12 (standard).</a:t>
            </a:r>
            <a:endParaRPr lang="hr-H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Basic electronics: Ohm's Law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Electricity if the flow of energy (electrons) through a conductive</a:t>
            </a:r>
            <a:r>
              <a:rPr lang="hr-HR" dirty="0" smtClean="0"/>
              <a:t> material.</a:t>
            </a:r>
          </a:p>
          <a:p>
            <a:r>
              <a:rPr lang="en-US" dirty="0" smtClean="0"/>
              <a:t>Voltage (V): is the measure of electrical potential, measured in</a:t>
            </a:r>
            <a:r>
              <a:rPr lang="hr-HR" dirty="0" smtClean="0"/>
              <a:t> </a:t>
            </a:r>
            <a:r>
              <a:rPr lang="hr-HR" i="1" dirty="0" smtClean="0"/>
              <a:t>Volts (V).</a:t>
            </a:r>
          </a:p>
          <a:p>
            <a:r>
              <a:rPr lang="en-US" dirty="0" smtClean="0"/>
              <a:t>Current (I): is the amount of flow through a conductive material,</a:t>
            </a:r>
            <a:r>
              <a:rPr lang="hr-HR" dirty="0" smtClean="0"/>
              <a:t> </a:t>
            </a:r>
            <a:r>
              <a:rPr lang="en-US" dirty="0" smtClean="0"/>
              <a:t>measured in </a:t>
            </a:r>
            <a:r>
              <a:rPr lang="en-US" i="1" dirty="0" smtClean="0"/>
              <a:t>Amperes or Amps (A).</a:t>
            </a:r>
          </a:p>
          <a:p>
            <a:r>
              <a:rPr lang="en-US" dirty="0" smtClean="0"/>
              <a:t>Resistance (R): is the material's opposition to the flow of electric</a:t>
            </a:r>
            <a:r>
              <a:rPr lang="hr-HR" dirty="0" smtClean="0"/>
              <a:t> </a:t>
            </a:r>
            <a:r>
              <a:rPr lang="en-US" dirty="0" smtClean="0"/>
              <a:t>current, measured in </a:t>
            </a:r>
            <a:r>
              <a:rPr lang="en-US" i="1" dirty="0" smtClean="0"/>
              <a:t>Ohms (Ω).</a:t>
            </a:r>
            <a:endParaRPr lang="hr-H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38</TotalTime>
  <Words>526</Words>
  <Application>Microsoft Office PowerPoint</Application>
  <PresentationFormat>Prikaz na zaslonu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1" baseType="lpstr">
      <vt:lpstr>Office Theme</vt:lpstr>
      <vt:lpstr>Starting from the “Scratch” </vt:lpstr>
      <vt:lpstr>What is programming? </vt:lpstr>
      <vt:lpstr>What is Arduino?</vt:lpstr>
      <vt:lpstr>PowerPointova prezentacija</vt:lpstr>
      <vt:lpstr>Breakdown of a Arduino(Uno) board</vt:lpstr>
      <vt:lpstr>What is Scratch?</vt:lpstr>
      <vt:lpstr>What is S4A?</vt:lpstr>
      <vt:lpstr>Pin mapping in S4A</vt:lpstr>
      <vt:lpstr>Basic electronics: Ohm's Law</vt:lpstr>
      <vt:lpstr>Quick comparison: Blink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Starting from the “Scratch”</dc:title>
  <dc:creator>Niko</dc:creator>
  <cp:lastModifiedBy>Pedagog</cp:lastModifiedBy>
  <cp:revision>9</cp:revision>
  <dcterms:created xsi:type="dcterms:W3CDTF">2006-08-16T00:00:00Z</dcterms:created>
  <dcterms:modified xsi:type="dcterms:W3CDTF">2016-07-06T08:05:51Z</dcterms:modified>
</cp:coreProperties>
</file>